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4" r:id="rId21"/>
    <p:sldId id="275" r:id="rId22"/>
    <p:sldId id="278" r:id="rId23"/>
    <p:sldId id="279" r:id="rId24"/>
    <p:sldId id="276"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5"/>
  </p:normalViewPr>
  <p:slideViewPr>
    <p:cSldViewPr>
      <p:cViewPr varScale="1">
        <p:scale>
          <a:sx n="106" d="100"/>
          <a:sy n="106" d="100"/>
        </p:scale>
        <p:origin x="180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29.12.2022</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29.12.2022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29.12.2022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29.12.2022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29.12.2022</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HASTA HAKLARI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7672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Lizbon Bildirgesine göre;</a:t>
            </a:r>
          </a:p>
        </p:txBody>
      </p:sp>
      <p:sp>
        <p:nvSpPr>
          <p:cNvPr id="3" name="İçerik Yer Tutucusu 2"/>
          <p:cNvSpPr>
            <a:spLocks noGrp="1"/>
          </p:cNvSpPr>
          <p:nvPr>
            <p:ph idx="1"/>
          </p:nvPr>
        </p:nvSpPr>
        <p:spPr/>
        <p:txBody>
          <a:bodyPr anchor="ctr"/>
          <a:lstStyle/>
          <a:p>
            <a:r>
              <a:rPr lang="tr-TR" dirty="0"/>
              <a:t>Hastanın hekimini özgürce seçebileceği </a:t>
            </a:r>
          </a:p>
          <a:p>
            <a:r>
              <a:rPr lang="tr-TR" dirty="0"/>
              <a:t>Hastalığı ile ilgili yeterli ölçüde bilgilendirilmesi gerektiği </a:t>
            </a:r>
          </a:p>
          <a:p>
            <a:r>
              <a:rPr lang="tr-TR" dirty="0"/>
              <a:t>Bu bilgilendirmeden sonra hastanın tedaviyi kabul edebileceği veya reddedebileceği </a:t>
            </a:r>
          </a:p>
          <a:p>
            <a:r>
              <a:rPr lang="tr-TR" dirty="0"/>
              <a:t>Hastalığı ile ilgili bilgilerin gizli kalmasını istemek hakkının olduğu belirtilmiştir. </a:t>
            </a:r>
          </a:p>
          <a:p>
            <a:pPr marL="0" indent="0">
              <a:buNone/>
            </a:pPr>
            <a:endParaRPr lang="tr-TR" dirty="0"/>
          </a:p>
        </p:txBody>
      </p:sp>
    </p:spTree>
    <p:extLst>
      <p:ext uri="{BB962C8B-B14F-4D97-AF65-F5344CB8AC3E}">
        <p14:creationId xmlns:p14="http://schemas.microsoft.com/office/powerpoint/2010/main" val="2145496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Hasta hakları ile ilgili hazırlanan bir diğer uluslararası belge de </a:t>
            </a:r>
            <a:r>
              <a:rPr lang="tr-TR" b="1" i="1" dirty="0"/>
              <a:t>Amsterdam Bildirgesi'dir</a:t>
            </a:r>
            <a:r>
              <a:rPr lang="tr-TR" dirty="0"/>
              <a:t>. </a:t>
            </a:r>
          </a:p>
          <a:p>
            <a:r>
              <a:rPr lang="tr-TR" dirty="0"/>
              <a:t>1994'te yayınlanan bildirgede temel hasta hakları daha ayrıntılı bir şekilde ele alınmıştır. </a:t>
            </a:r>
          </a:p>
        </p:txBody>
      </p:sp>
    </p:spTree>
    <p:extLst>
      <p:ext uri="{BB962C8B-B14F-4D97-AF65-F5344CB8AC3E}">
        <p14:creationId xmlns:p14="http://schemas.microsoft.com/office/powerpoint/2010/main" val="101974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Türkiye’de Hasta Hakları </a:t>
            </a:r>
          </a:p>
        </p:txBody>
      </p:sp>
      <p:sp>
        <p:nvSpPr>
          <p:cNvPr id="3" name="İçerik Yer Tutucusu 2"/>
          <p:cNvSpPr>
            <a:spLocks noGrp="1"/>
          </p:cNvSpPr>
          <p:nvPr>
            <p:ph idx="1"/>
          </p:nvPr>
        </p:nvSpPr>
        <p:spPr/>
        <p:txBody>
          <a:bodyPr anchor="ctr"/>
          <a:lstStyle/>
          <a:p>
            <a:r>
              <a:rPr lang="tr-TR" dirty="0"/>
              <a:t>Türk hukuk sisteminde hasta haklarını da ilgilendiren birçok düzenlemeler olmakla birlikte “Hasta Hakları Yönetmeliği” 1998 yılında yayınlanıncaya kadar hasta hakları ile ilgili doğrudan bir düzenleme yoktu. </a:t>
            </a:r>
          </a:p>
          <a:p>
            <a:r>
              <a:rPr lang="tr-TR" dirty="0"/>
              <a:t>Hasta Hakları Yönetmeliği 1 Ağustos 1998 tarih ve 23420 sayılı Resmi </a:t>
            </a:r>
            <a:r>
              <a:rPr lang="tr-TR" dirty="0" err="1"/>
              <a:t>Gazete’de</a:t>
            </a:r>
            <a:r>
              <a:rPr lang="tr-TR" dirty="0"/>
              <a:t> yayımlanarak yürürlüğe girmiştir. </a:t>
            </a:r>
          </a:p>
          <a:p>
            <a:r>
              <a:rPr lang="tr-TR" dirty="0"/>
              <a:t>26 Ekim Türkiye Hasta Hakları Günü olarak kabul edilmiştir. </a:t>
            </a:r>
          </a:p>
        </p:txBody>
      </p:sp>
    </p:spTree>
    <p:extLst>
      <p:ext uri="{BB962C8B-B14F-4D97-AF65-F5344CB8AC3E}">
        <p14:creationId xmlns:p14="http://schemas.microsoft.com/office/powerpoint/2010/main" val="2873332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Türk Hukuk Sisteminde sağlık personelinin ödev ve sorumlulukları ön plana çıkarılarak, yapılmaması gereken eylemler belirtilmiştir. </a:t>
            </a:r>
          </a:p>
          <a:p>
            <a:r>
              <a:rPr lang="tr-TR" dirty="0"/>
              <a:t>Sağlık çalışanları, mesleki eylem ve işlemlerinde, genel hukuki düzenlemelerde belirtilen hükümlere uymak zorundadır. </a:t>
            </a:r>
          </a:p>
          <a:p>
            <a:r>
              <a:rPr lang="tr-TR" dirty="0"/>
              <a:t>Belirlenmiş işler, yapılmadığında cezai işlem gerektirir. </a:t>
            </a:r>
          </a:p>
          <a:p>
            <a:pPr marL="0" indent="0">
              <a:buNone/>
            </a:pPr>
            <a:endParaRPr lang="tr-TR" dirty="0"/>
          </a:p>
        </p:txBody>
      </p:sp>
    </p:spTree>
    <p:extLst>
      <p:ext uri="{BB962C8B-B14F-4D97-AF65-F5344CB8AC3E}">
        <p14:creationId xmlns:p14="http://schemas.microsoft.com/office/powerpoint/2010/main" val="200796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Bu yönetmelikte temel amaç, hasta haklarını somut olarak göstermektir. </a:t>
            </a:r>
          </a:p>
          <a:p>
            <a:r>
              <a:rPr lang="tr-TR" dirty="0"/>
              <a:t>Türkiye’deki sağlık çalışanlarına ve hastalara yol gösterici en temel metindir. </a:t>
            </a:r>
          </a:p>
          <a:p>
            <a:r>
              <a:rPr lang="tr-TR" dirty="0"/>
              <a:t>Yönetmeliğin, sağlık personeli tarafından iyi bilinmesi ve değerlendirilmesi gerekmektedir. </a:t>
            </a:r>
          </a:p>
        </p:txBody>
      </p:sp>
    </p:spTree>
    <p:extLst>
      <p:ext uri="{BB962C8B-B14F-4D97-AF65-F5344CB8AC3E}">
        <p14:creationId xmlns:p14="http://schemas.microsoft.com/office/powerpoint/2010/main" val="352141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Hasta Hakları Yönetmeliği </a:t>
            </a:r>
          </a:p>
        </p:txBody>
      </p:sp>
      <p:sp>
        <p:nvSpPr>
          <p:cNvPr id="3" name="İçerik Yer Tutucusu 2"/>
          <p:cNvSpPr>
            <a:spLocks noGrp="1"/>
          </p:cNvSpPr>
          <p:nvPr>
            <p:ph idx="1"/>
          </p:nvPr>
        </p:nvSpPr>
        <p:spPr/>
        <p:txBody>
          <a:bodyPr>
            <a:normAutofit fontScale="85000" lnSpcReduction="20000"/>
          </a:bodyPr>
          <a:lstStyle/>
          <a:p>
            <a:r>
              <a:rPr lang="tr-TR" dirty="0"/>
              <a:t>Yönetmelik aşağıdaki konuları içermektedir:  </a:t>
            </a:r>
          </a:p>
          <a:p>
            <a:pPr lvl="1"/>
            <a:r>
              <a:rPr lang="tr-TR" dirty="0"/>
              <a:t>Sağlık hizmetlerinden adalet ve hakkaniyete uygun olarak yararlanma hakkı </a:t>
            </a:r>
          </a:p>
          <a:p>
            <a:pPr lvl="1"/>
            <a:r>
              <a:rPr lang="tr-TR" dirty="0"/>
              <a:t>Bilgi isteme hakkı </a:t>
            </a:r>
          </a:p>
          <a:p>
            <a:pPr lvl="1"/>
            <a:r>
              <a:rPr lang="tr-TR" dirty="0"/>
              <a:t>Sağlık kuruluşunu seçme ve değiştirme hakkı </a:t>
            </a:r>
          </a:p>
          <a:p>
            <a:pPr lvl="1"/>
            <a:r>
              <a:rPr lang="tr-TR" dirty="0"/>
              <a:t>Personeli tanıma, seçme ve değiştirme hakkı </a:t>
            </a:r>
          </a:p>
          <a:p>
            <a:pPr lvl="1"/>
            <a:r>
              <a:rPr lang="tr-TR" dirty="0"/>
              <a:t>Öncelik sırasının belirlenmesini isteme hakkı </a:t>
            </a:r>
          </a:p>
          <a:p>
            <a:pPr lvl="1"/>
            <a:r>
              <a:rPr lang="tr-TR" dirty="0"/>
              <a:t>Tıbbi gereklere uygun teşhis, tedavi ve bakım hakkı</a:t>
            </a:r>
          </a:p>
          <a:p>
            <a:pPr lvl="1"/>
            <a:r>
              <a:rPr lang="tr-TR" dirty="0"/>
              <a:t>Tıbbi gereklilikler dışında müdahale yasağı</a:t>
            </a:r>
          </a:p>
          <a:p>
            <a:pPr lvl="1"/>
            <a:r>
              <a:rPr lang="tr-TR" dirty="0"/>
              <a:t>Ötenazi yasağı </a:t>
            </a:r>
          </a:p>
          <a:p>
            <a:pPr lvl="1"/>
            <a:r>
              <a:rPr lang="tr-TR" dirty="0"/>
              <a:t>Tıbbi özen gösterilmesi hakkı </a:t>
            </a:r>
          </a:p>
          <a:p>
            <a:pPr lvl="1"/>
            <a:r>
              <a:rPr lang="tr-TR" dirty="0"/>
              <a:t>Kayıtları inceleme hakkı</a:t>
            </a:r>
          </a:p>
          <a:p>
            <a:pPr lvl="1"/>
            <a:r>
              <a:rPr lang="tr-TR" dirty="0"/>
              <a:t>Kayıtların düzeltilmesini isteme hakkı </a:t>
            </a:r>
          </a:p>
          <a:p>
            <a:pPr lvl="1"/>
            <a:r>
              <a:rPr lang="tr-TR" dirty="0"/>
              <a:t>Bilgi verilmesini yasaklama hakkı</a:t>
            </a:r>
          </a:p>
        </p:txBody>
      </p:sp>
    </p:spTree>
    <p:extLst>
      <p:ext uri="{BB962C8B-B14F-4D97-AF65-F5344CB8AC3E}">
        <p14:creationId xmlns:p14="http://schemas.microsoft.com/office/powerpoint/2010/main" val="1612164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Saygınlık görme hakkı</a:t>
            </a:r>
          </a:p>
          <a:p>
            <a:r>
              <a:rPr lang="tr-TR" dirty="0"/>
              <a:t>Mahremiyete saygı hakkı </a:t>
            </a:r>
          </a:p>
          <a:p>
            <a:r>
              <a:rPr lang="tr-TR" dirty="0"/>
              <a:t>Reddetme ve durdurma hakkı </a:t>
            </a:r>
          </a:p>
          <a:p>
            <a:r>
              <a:rPr lang="tr-TR" dirty="0"/>
              <a:t>Rıza ve izin hakkı</a:t>
            </a:r>
          </a:p>
          <a:p>
            <a:r>
              <a:rPr lang="tr-TR" dirty="0"/>
              <a:t>Güvenlik</a:t>
            </a:r>
          </a:p>
          <a:p>
            <a:r>
              <a:rPr lang="tr-TR" dirty="0"/>
              <a:t>Dini vecibelerini yerine getirebilme </a:t>
            </a:r>
          </a:p>
          <a:p>
            <a:r>
              <a:rPr lang="tr-TR" dirty="0"/>
              <a:t>Rahatlık</a:t>
            </a:r>
          </a:p>
          <a:p>
            <a:r>
              <a:rPr lang="tr-TR" dirty="0"/>
              <a:t>Ziyaretçi hakkı </a:t>
            </a:r>
          </a:p>
          <a:p>
            <a:r>
              <a:rPr lang="tr-TR" dirty="0"/>
              <a:t>Refakatçi bulundurma </a:t>
            </a:r>
          </a:p>
          <a:p>
            <a:r>
              <a:rPr lang="tr-TR" dirty="0"/>
              <a:t>Müracaat, şikâyet ve dava hakkı </a:t>
            </a:r>
          </a:p>
          <a:p>
            <a:r>
              <a:rPr lang="tr-TR" dirty="0"/>
              <a:t>Sürekli hizmet</a:t>
            </a:r>
          </a:p>
          <a:p>
            <a:r>
              <a:rPr lang="tr-TR" dirty="0"/>
              <a:t>Düşünce belirtme</a:t>
            </a:r>
          </a:p>
        </p:txBody>
      </p:sp>
    </p:spTree>
    <p:extLst>
      <p:ext uri="{BB962C8B-B14F-4D97-AF65-F5344CB8AC3E}">
        <p14:creationId xmlns:p14="http://schemas.microsoft.com/office/powerpoint/2010/main" val="173139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Sağlık hizmetlerinden adalet ve hakkaniyete uygun olarak yararlanma hakkı; </a:t>
            </a:r>
          </a:p>
          <a:p>
            <a:pPr lvl="1"/>
            <a:r>
              <a:rPr lang="tr-TR" dirty="0"/>
              <a:t>Herkesin ırk, dil, din ve mezhep, cinsiyet, siyasi düşünce, felsefi inanç, ekonomik ve sosyal durumları dikkate alınmadan hizmet alma hakkı vardır. </a:t>
            </a:r>
          </a:p>
          <a:p>
            <a:pPr lvl="1"/>
            <a:r>
              <a:rPr lang="tr-TR" dirty="0"/>
              <a:t>Sağlık hizmetlerine ulaşma imkanı herkes için eşit ve sürekli olmalıdır. </a:t>
            </a:r>
          </a:p>
        </p:txBody>
      </p:sp>
    </p:spTree>
    <p:extLst>
      <p:ext uri="{BB962C8B-B14F-4D97-AF65-F5344CB8AC3E}">
        <p14:creationId xmlns:p14="http://schemas.microsoft.com/office/powerpoint/2010/main" val="4191172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r>
              <a:rPr lang="tr-TR" b="1" i="1" dirty="0"/>
              <a:t>Bilgi isteme hakkı; </a:t>
            </a:r>
          </a:p>
          <a:p>
            <a:pPr lvl="1"/>
            <a:r>
              <a:rPr lang="tr-TR" dirty="0"/>
              <a:t>Hastanın anlayacağı şekilde hastalığı ile ilgili teşhis, tedavi ve her bir girişimin olası risk ve yararlarını, önerilen girişimlerin seçeneklerini, tedavisiz kalmanın etkisini, tanı, sonuç ve tedavinin gidişi, hastalığın seyri hakkında doktorundan bilgi alma hakkına sahiptir. </a:t>
            </a:r>
          </a:p>
          <a:p>
            <a:pPr lvl="1"/>
            <a:r>
              <a:rPr lang="tr-TR" dirty="0"/>
              <a:t>Bu bilginin hastaya verilmesi mümkün olmadığı durumlarda yakınlarından birine bilgi vermek uygun olur. </a:t>
            </a:r>
          </a:p>
          <a:p>
            <a:pPr lvl="1"/>
            <a:r>
              <a:rPr lang="tr-TR" dirty="0"/>
              <a:t>Hasta istediği takdirde, bilgilendirilmeme ve kendi yerine kimin bilgilendirileceğini seçme hakkına sahiptir. </a:t>
            </a:r>
          </a:p>
        </p:txBody>
      </p:sp>
    </p:spTree>
    <p:extLst>
      <p:ext uri="{BB962C8B-B14F-4D97-AF65-F5344CB8AC3E}">
        <p14:creationId xmlns:p14="http://schemas.microsoft.com/office/powerpoint/2010/main" val="976691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Bilgi isteme hakkı; </a:t>
            </a:r>
          </a:p>
          <a:p>
            <a:pPr lvl="1"/>
            <a:r>
              <a:rPr lang="tr-TR" dirty="0"/>
              <a:t>Hasta ikinci bir görüş alma hakkına sahiptir, kendisine bakan sağlık personelinin kimliğini öğrenme hakkına sahiptir. </a:t>
            </a:r>
          </a:p>
          <a:p>
            <a:pPr lvl="1"/>
            <a:r>
              <a:rPr lang="tr-TR" dirty="0"/>
              <a:t>Hasta, kurumda kaldığı süre içerisinde uyacağı kurallar ve rutin işlemler konusunda bilgilendirilmelidir. </a:t>
            </a:r>
          </a:p>
          <a:p>
            <a:pPr lvl="1"/>
            <a:r>
              <a:rPr lang="tr-TR" dirty="0"/>
              <a:t>Taburcu olduğu zaman, hastalığı ile ilgili tanılar, tedavi ve yapılan işlemleri, elde edilen sonucu içeren yazılı bir belge isteme ve alma hakkına sahiptir. </a:t>
            </a:r>
          </a:p>
          <a:p>
            <a:endParaRPr lang="tr-TR" dirty="0"/>
          </a:p>
        </p:txBody>
      </p:sp>
    </p:spTree>
    <p:extLst>
      <p:ext uri="{BB962C8B-B14F-4D97-AF65-F5344CB8AC3E}">
        <p14:creationId xmlns:p14="http://schemas.microsoft.com/office/powerpoint/2010/main" val="41802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Hak; </a:t>
            </a:r>
          </a:p>
        </p:txBody>
      </p:sp>
      <p:sp>
        <p:nvSpPr>
          <p:cNvPr id="3" name="İçerik Yer Tutucusu 2"/>
          <p:cNvSpPr>
            <a:spLocks noGrp="1"/>
          </p:cNvSpPr>
          <p:nvPr>
            <p:ph idx="1"/>
          </p:nvPr>
        </p:nvSpPr>
        <p:spPr/>
        <p:txBody>
          <a:bodyPr anchor="ctr"/>
          <a:lstStyle/>
          <a:p>
            <a:r>
              <a:rPr lang="tr-TR" dirty="0"/>
              <a:t>adalet ve hukukun kişilere kazandırdığı kazanç  ya da tanıdığı yetkidir. </a:t>
            </a:r>
          </a:p>
          <a:p>
            <a:r>
              <a:rPr lang="tr-TR" dirty="0"/>
              <a:t>Hukuk kurallarını devlet koyar. Devlet tanıdığı bu hakları genişletebilir  ya da daraltabilir. Bu kurallar ile kişilere belli bazı özgürlükler ve haklar tanır. </a:t>
            </a:r>
          </a:p>
        </p:txBody>
      </p:sp>
    </p:spTree>
    <p:extLst>
      <p:ext uri="{BB962C8B-B14F-4D97-AF65-F5344CB8AC3E}">
        <p14:creationId xmlns:p14="http://schemas.microsoft.com/office/powerpoint/2010/main" val="3639510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Sağlık kuruluşunu seçme ve değiştirme hakkı; </a:t>
            </a:r>
          </a:p>
          <a:p>
            <a:pPr lvl="1"/>
            <a:r>
              <a:rPr lang="tr-TR" dirty="0"/>
              <a:t>Hayati tehlike bakımından sağlık kuruluşunun değiştirilmesinde tıbben sakınca görülmemesi esastır.</a:t>
            </a:r>
          </a:p>
          <a:p>
            <a:pPr lvl="1"/>
            <a:r>
              <a:rPr lang="tr-TR" dirty="0"/>
              <a:t>Hastane vakanın durumuna göre hastayı başka bir hastaneye sevk edebilir. Bu durum hastaya ayrılmadan önce tam olarak açıklanmalıdır. </a:t>
            </a:r>
          </a:p>
          <a:p>
            <a:pPr lvl="1"/>
            <a:r>
              <a:rPr lang="tr-TR" dirty="0"/>
              <a:t>Başka sağlık kurumuna nakil ancak o kurumun hastayı kabul etmesi durumunda yapılabilir. </a:t>
            </a:r>
          </a:p>
        </p:txBody>
      </p:sp>
    </p:spTree>
    <p:extLst>
      <p:ext uri="{BB962C8B-B14F-4D97-AF65-F5344CB8AC3E}">
        <p14:creationId xmlns:p14="http://schemas.microsoft.com/office/powerpoint/2010/main" val="728583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Personeli tanıma, seçme ve değiştirme hakkı; </a:t>
            </a:r>
          </a:p>
          <a:p>
            <a:pPr lvl="1"/>
            <a:r>
              <a:rPr lang="tr-TR" dirty="0"/>
              <a:t>Hastaların kendini tedavi eden sağlık çalışanının adını bilme hakkı vardır. </a:t>
            </a:r>
          </a:p>
          <a:p>
            <a:pPr lvl="1"/>
            <a:r>
              <a:rPr lang="tr-TR" dirty="0"/>
              <a:t>Hasta, sağlık sisteminin işleyişine uygun olarak, hekimini, sağlık personelini ve hizmet alacağı kurumu seçme ve değiştirme hakkına sahiptir. </a:t>
            </a:r>
          </a:p>
        </p:txBody>
      </p:sp>
    </p:spTree>
    <p:extLst>
      <p:ext uri="{BB962C8B-B14F-4D97-AF65-F5344CB8AC3E}">
        <p14:creationId xmlns:p14="http://schemas.microsoft.com/office/powerpoint/2010/main" val="424472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Öncelik sırasının belirlenmesini isteme hakkı; </a:t>
            </a:r>
          </a:p>
          <a:p>
            <a:pPr lvl="1"/>
            <a:r>
              <a:rPr lang="tr-TR" dirty="0"/>
              <a:t>Sağlık kuruluşunun hizmet verme imkânlarının yetersiz veya sınırlı olması sebebiyle sağlık hizmeti talebi zamanında karşılanamayan hâllerde, hastanın öncelik hakkının tıbbi ölçütlere dayalı ve objektif olarak belirlenmesini isteme hakkı vardır.  </a:t>
            </a:r>
          </a:p>
          <a:p>
            <a:pPr marL="0" indent="0">
              <a:buNone/>
            </a:pPr>
            <a:endParaRPr lang="tr-TR" dirty="0"/>
          </a:p>
        </p:txBody>
      </p:sp>
    </p:spTree>
    <p:extLst>
      <p:ext uri="{BB962C8B-B14F-4D97-AF65-F5344CB8AC3E}">
        <p14:creationId xmlns:p14="http://schemas.microsoft.com/office/powerpoint/2010/main" val="2941079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r>
              <a:rPr lang="tr-TR" dirty="0"/>
              <a:t>Acil ve adli vakalar ile yaşlılar ve özürlüler hakkında öncelik sırasının belirlenmesinde ilgili mevzuat hükümleri uygulanır.  Hastanelerde öncelik sırası;</a:t>
            </a:r>
          </a:p>
          <a:p>
            <a:pPr lvl="1">
              <a:buFont typeface="Arial" panose="020B0604020202020204" pitchFamily="34" charset="0"/>
              <a:buChar char="•"/>
            </a:pPr>
            <a:r>
              <a:rPr lang="tr-TR" b="0" i="0" dirty="0">
                <a:solidFill>
                  <a:srgbClr val="2C2F34"/>
                </a:solidFill>
                <a:effectLst/>
                <a:latin typeface="-apple-system"/>
              </a:rPr>
              <a:t>Acil haller</a:t>
            </a:r>
          </a:p>
          <a:p>
            <a:pPr lvl="1">
              <a:buFont typeface="Arial" panose="020B0604020202020204" pitchFamily="34" charset="0"/>
              <a:buChar char="•"/>
            </a:pPr>
            <a:r>
              <a:rPr lang="tr-TR" b="1" i="0" dirty="0">
                <a:solidFill>
                  <a:srgbClr val="2C2F34"/>
                </a:solidFill>
                <a:effectLst/>
                <a:latin typeface="-apple-system"/>
              </a:rPr>
              <a:t>Engelliler</a:t>
            </a:r>
            <a:endParaRPr lang="tr-TR" b="0" i="0" dirty="0">
              <a:solidFill>
                <a:srgbClr val="2C2F34"/>
              </a:solidFill>
              <a:effectLst/>
              <a:latin typeface="-apple-system"/>
            </a:endParaRPr>
          </a:p>
          <a:p>
            <a:pPr lvl="1">
              <a:buFont typeface="Arial" panose="020B0604020202020204" pitchFamily="34" charset="0"/>
              <a:buChar char="•"/>
            </a:pPr>
            <a:r>
              <a:rPr lang="tr-TR" b="0" i="0" dirty="0">
                <a:solidFill>
                  <a:srgbClr val="2C2F34"/>
                </a:solidFill>
                <a:effectLst/>
                <a:latin typeface="-apple-system"/>
              </a:rPr>
              <a:t>Hamileler</a:t>
            </a:r>
          </a:p>
          <a:p>
            <a:pPr lvl="1">
              <a:buFont typeface="Arial" panose="020B0604020202020204" pitchFamily="34" charset="0"/>
              <a:buChar char="•"/>
            </a:pPr>
            <a:r>
              <a:rPr lang="tr-TR" b="0" i="0" dirty="0">
                <a:solidFill>
                  <a:srgbClr val="2C2F34"/>
                </a:solidFill>
                <a:effectLst/>
                <a:latin typeface="-apple-system"/>
              </a:rPr>
              <a:t>65 yaş üstü yaşlılar</a:t>
            </a:r>
          </a:p>
          <a:p>
            <a:pPr lvl="1">
              <a:buFont typeface="Arial" panose="020B0604020202020204" pitchFamily="34" charset="0"/>
              <a:buChar char="•"/>
            </a:pPr>
            <a:r>
              <a:rPr lang="tr-TR" b="0" i="0" dirty="0">
                <a:solidFill>
                  <a:srgbClr val="2C2F34"/>
                </a:solidFill>
                <a:effectLst/>
                <a:latin typeface="-apple-system"/>
              </a:rPr>
              <a:t>7 yaşından küçük çocuklar</a:t>
            </a:r>
          </a:p>
          <a:p>
            <a:pPr lvl="1">
              <a:buFont typeface="Arial" panose="020B0604020202020204" pitchFamily="34" charset="0"/>
              <a:buChar char="•"/>
            </a:pPr>
            <a:r>
              <a:rPr lang="tr-TR" b="0" i="0" dirty="0">
                <a:solidFill>
                  <a:srgbClr val="2C2F34"/>
                </a:solidFill>
                <a:effectLst/>
                <a:latin typeface="-apple-system"/>
              </a:rPr>
              <a:t>Harp ve vazife şehitlerinin dul ve yetimleri ile maluller ve gaziler</a:t>
            </a:r>
            <a:endParaRPr lang="tr-TR" dirty="0"/>
          </a:p>
          <a:p>
            <a:pPr marL="0" indent="0">
              <a:buNone/>
            </a:pPr>
            <a:endParaRPr lang="tr-TR" dirty="0"/>
          </a:p>
        </p:txBody>
      </p:sp>
    </p:spTree>
    <p:extLst>
      <p:ext uri="{BB962C8B-B14F-4D97-AF65-F5344CB8AC3E}">
        <p14:creationId xmlns:p14="http://schemas.microsoft.com/office/powerpoint/2010/main" val="3034611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Tıbbi gereklere uygun teşhis, tedavi ve bakım hakkı; </a:t>
            </a:r>
          </a:p>
          <a:p>
            <a:pPr lvl="1"/>
            <a:r>
              <a:rPr lang="tr-TR" dirty="0"/>
              <a:t>Hasta, modern tıbbın bilgi ve teknolojinin gereklerine uygun olarak teşhisinin konulmasını, tedavisinin yapılmasını ve bakımını istemek hakkına sahiptir.</a:t>
            </a:r>
          </a:p>
        </p:txBody>
      </p:sp>
    </p:spTree>
    <p:extLst>
      <p:ext uri="{BB962C8B-B14F-4D97-AF65-F5344CB8AC3E}">
        <p14:creationId xmlns:p14="http://schemas.microsoft.com/office/powerpoint/2010/main" val="2470547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t>Tıbbi gereklilikler dışında müdahale yasağı; </a:t>
            </a:r>
          </a:p>
          <a:p>
            <a:pPr lvl="1"/>
            <a:r>
              <a:rPr lang="tr-TR" dirty="0"/>
              <a:t>Klinik çalışmalara katılım için hastanın bilgilendirilmiş onayı gereklidir. </a:t>
            </a:r>
          </a:p>
          <a:p>
            <a:pPr lvl="1"/>
            <a:r>
              <a:rPr lang="tr-TR" dirty="0"/>
              <a:t>Bütün araştırma protokolleri etik kurul onayından geçirilmelidir. </a:t>
            </a:r>
          </a:p>
          <a:p>
            <a:pPr lvl="1"/>
            <a:r>
              <a:rPr lang="tr-TR" dirty="0"/>
              <a:t>Hastanın veya yakınının onayı olmadıkça, tıbbi gereklilik dışında araştırma amaçlı uygulama yapılmaz.</a:t>
            </a:r>
          </a:p>
          <a:p>
            <a:pPr lvl="1"/>
            <a:r>
              <a:rPr lang="tr-TR" dirty="0"/>
              <a:t>Hastanın vücudunun bütün parçalarının kullanımı ve korunması için onayı gereklidir. </a:t>
            </a:r>
          </a:p>
        </p:txBody>
      </p:sp>
    </p:spTree>
    <p:extLst>
      <p:ext uri="{BB962C8B-B14F-4D97-AF65-F5344CB8AC3E}">
        <p14:creationId xmlns:p14="http://schemas.microsoft.com/office/powerpoint/2010/main" val="1293789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Ötenazi yasağı; </a:t>
            </a:r>
          </a:p>
          <a:p>
            <a:pPr lvl="1"/>
            <a:r>
              <a:rPr lang="tr-TR" dirty="0"/>
              <a:t>Hastanın kendi yaşamına son verilmesini isteme hakkı yoktur. </a:t>
            </a:r>
          </a:p>
          <a:p>
            <a:pPr lvl="1"/>
            <a:r>
              <a:rPr lang="tr-TR" dirty="0"/>
              <a:t>Hasta, çektiği acıların iyileştirilmesini isteme ve yaşamının son dönemi içinde, insanca bakılıp, itibar içinde ölme hakkına sahiptir. </a:t>
            </a:r>
          </a:p>
        </p:txBody>
      </p:sp>
    </p:spTree>
    <p:extLst>
      <p:ext uri="{BB962C8B-B14F-4D97-AF65-F5344CB8AC3E}">
        <p14:creationId xmlns:p14="http://schemas.microsoft.com/office/powerpoint/2010/main" val="970512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Tıbbi özen gösterilmesi hakkı; </a:t>
            </a:r>
          </a:p>
          <a:p>
            <a:pPr lvl="1"/>
            <a:r>
              <a:rPr lang="tr-TR" dirty="0"/>
              <a:t>Hasta, hem teknik imkânlar hem de sağlık personeli ile hastalar arasındaki insani ilişkiler bakımından kaliteli hizmet alma hakkına sahiptir. </a:t>
            </a:r>
          </a:p>
          <a:p>
            <a:r>
              <a:rPr lang="tr-TR" b="1" i="1" dirty="0"/>
              <a:t>Kayıtları inceleme hakkı; </a:t>
            </a:r>
          </a:p>
          <a:p>
            <a:pPr lvl="1"/>
            <a:r>
              <a:rPr lang="tr-TR" dirty="0"/>
              <a:t>Hasta kendisi ile ilgili kayıtlara ulaşma ve kayıtlarının kopyasını alabilme hakkına sahiptir.  </a:t>
            </a:r>
          </a:p>
        </p:txBody>
      </p:sp>
    </p:spTree>
    <p:extLst>
      <p:ext uri="{BB962C8B-B14F-4D97-AF65-F5344CB8AC3E}">
        <p14:creationId xmlns:p14="http://schemas.microsoft.com/office/powerpoint/2010/main" val="2313781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Kayıtların düzeltilmesini isteme hakkı; </a:t>
            </a:r>
          </a:p>
          <a:p>
            <a:pPr lvl="1"/>
            <a:r>
              <a:rPr lang="tr-TR" dirty="0"/>
              <a:t>hasta; kendisi ile ilgili tıbbi ve kişisel bilgilerin uygunsuz, eksik, çift anlamlı olması, tanı, tedavi ve bakım amacı ile ilgili olmaması durumunda bu bilgileri yenileme, bazı kısımlarını çıkarma, tamamlama ve düzeltme hakkına sahiptir. </a:t>
            </a:r>
          </a:p>
        </p:txBody>
      </p:sp>
    </p:spTree>
    <p:extLst>
      <p:ext uri="{BB962C8B-B14F-4D97-AF65-F5344CB8AC3E}">
        <p14:creationId xmlns:p14="http://schemas.microsoft.com/office/powerpoint/2010/main" val="616020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fontScale="85000" lnSpcReduction="10000"/>
          </a:bodyPr>
          <a:lstStyle/>
          <a:p>
            <a:r>
              <a:rPr lang="tr-TR" b="1" i="1" dirty="0"/>
              <a:t>Bilgi verilmesini yasaklama hakkı; </a:t>
            </a:r>
          </a:p>
          <a:p>
            <a:pPr lvl="1"/>
            <a:r>
              <a:rPr lang="tr-TR" dirty="0"/>
              <a:t>İlgili mevzuat ilkelerine ve hastalığın durumuna göre yetkili mercilerde alınacak tedbirlerin gerektirdiği hâller dışında hasta durumu hakkında yakınlarına bilgi verilmesini istemeyebilir.  </a:t>
            </a:r>
          </a:p>
          <a:p>
            <a:pPr lvl="1"/>
            <a:r>
              <a:rPr lang="tr-TR" dirty="0"/>
              <a:t>Hasta izin vermediği sürece tıbbi durumu, tanısı, tedavisi hakkındaki ve kişiye özel diğer tüm bilgileri, ölümden sonra bile gizli olarak korunmalıdır.  </a:t>
            </a:r>
          </a:p>
          <a:p>
            <a:pPr lvl="1"/>
            <a:r>
              <a:rPr lang="tr-TR" dirty="0"/>
              <a:t>Tanı, tedavi ve bakım için gerekli olmadıkça ve hasta izin vermedikçe hastanın özel hayatına ve aile yaşamına girilmez.  </a:t>
            </a:r>
          </a:p>
          <a:p>
            <a:pPr lvl="1"/>
            <a:r>
              <a:rPr lang="tr-TR" dirty="0"/>
              <a:t>Tıbbi girişimler ancak hastanın özel hayatına saygı gösterilmesi durumunda yapılır. </a:t>
            </a:r>
          </a:p>
          <a:p>
            <a:pPr lvl="1"/>
            <a:r>
              <a:rPr lang="tr-TR" dirty="0"/>
              <a:t>Sağlık kurumlarına başvuran hasta, kurumun özel hayatını koruyan fiziksel özelliklere sahip olmasını bekleme hakkına sahiptir. </a:t>
            </a:r>
          </a:p>
        </p:txBody>
      </p:sp>
    </p:spTree>
    <p:extLst>
      <p:ext uri="{BB962C8B-B14F-4D97-AF65-F5344CB8AC3E}">
        <p14:creationId xmlns:p14="http://schemas.microsoft.com/office/powerpoint/2010/main" val="2772058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Her ülkede hak ve özgürlükler standart değildir. Ülkeden ülkeye farklılıklar gösterebilir. </a:t>
            </a:r>
          </a:p>
          <a:p>
            <a:r>
              <a:rPr lang="tr-TR" dirty="0"/>
              <a:t>Bunun yanı sıra uluslararası kabul görmüş, evrensel varsayılan haklar vardır. Bu haklar insan hakları olarak bilinir. </a:t>
            </a:r>
          </a:p>
          <a:p>
            <a:endParaRPr lang="tr-TR" dirty="0"/>
          </a:p>
        </p:txBody>
      </p:sp>
    </p:spTree>
    <p:extLst>
      <p:ext uri="{BB962C8B-B14F-4D97-AF65-F5344CB8AC3E}">
        <p14:creationId xmlns:p14="http://schemas.microsoft.com/office/powerpoint/2010/main" val="2677816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Saygınlık görme hakkı; </a:t>
            </a:r>
          </a:p>
          <a:p>
            <a:pPr lvl="1"/>
            <a:r>
              <a:rPr lang="tr-TR" dirty="0"/>
              <a:t>Hasta, tanı ve tedavileri yapıldığı sırada saygı, itina ve ihtimam gösterilerek, güler yüzlü, nazik, şefkatli bir yaklaşımla, kendisine ve kültür değerlerine uygun davranılması hakkına sahiptir. </a:t>
            </a:r>
          </a:p>
          <a:p>
            <a:pPr lvl="1"/>
            <a:r>
              <a:rPr lang="tr-TR" dirty="0"/>
              <a:t>Herkesin insan olması dolayısıyla saygı görmeye hakkı vardır.  </a:t>
            </a:r>
          </a:p>
          <a:p>
            <a:r>
              <a:rPr lang="tr-TR" b="1" i="1" dirty="0"/>
              <a:t>Mahremiyete saygı hakkı; </a:t>
            </a:r>
          </a:p>
          <a:p>
            <a:pPr lvl="1"/>
            <a:r>
              <a:rPr lang="tr-TR" dirty="0"/>
              <a:t>Gizliliğe uygun bir ortamda her türlü sağlık hizmetini almalıdır. </a:t>
            </a:r>
          </a:p>
        </p:txBody>
      </p:sp>
    </p:spTree>
    <p:extLst>
      <p:ext uri="{BB962C8B-B14F-4D97-AF65-F5344CB8AC3E}">
        <p14:creationId xmlns:p14="http://schemas.microsoft.com/office/powerpoint/2010/main" val="4141741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Reddetme ve durdurma hakkı; </a:t>
            </a:r>
          </a:p>
          <a:p>
            <a:pPr marL="708660" lvl="1" indent="-342900"/>
            <a:r>
              <a:rPr lang="tr-TR" dirty="0"/>
              <a:t>Hasta tıbbi girişimi reddetme veya durdurma hakkına sahiptir. </a:t>
            </a:r>
          </a:p>
          <a:p>
            <a:pPr marL="708660" lvl="1" indent="-342900"/>
            <a:r>
              <a:rPr lang="tr-TR" dirty="0"/>
              <a:t>Bu durumun yaratacağı sonuçlar hastaya açıklanmalıdır. </a:t>
            </a:r>
          </a:p>
        </p:txBody>
      </p:sp>
    </p:spTree>
    <p:extLst>
      <p:ext uri="{BB962C8B-B14F-4D97-AF65-F5344CB8AC3E}">
        <p14:creationId xmlns:p14="http://schemas.microsoft.com/office/powerpoint/2010/main" val="497661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Rıza ve izin hakkı; </a:t>
            </a:r>
          </a:p>
          <a:p>
            <a:pPr lvl="1"/>
            <a:r>
              <a:rPr lang="tr-TR" dirty="0"/>
              <a:t>Hastaların tıbbi müdahalelerde rızasının alınmasına ve rıza çerçevesinde hizmetten faydalanmaya hakkı vardır. </a:t>
            </a:r>
          </a:p>
          <a:p>
            <a:pPr lvl="1"/>
            <a:r>
              <a:rPr lang="tr-TR" dirty="0"/>
              <a:t>Hastanın iradesini beyan etmesinin mümkün olmadığı ve acilen tıbbi girişim yapılması gereken durumlarda, daha önce bu girişimi reddettiğini gösteren bir açıklaması yoksa hastanın onayı varsayılarak girişim yapılabilir. </a:t>
            </a:r>
          </a:p>
        </p:txBody>
      </p:sp>
    </p:spTree>
    <p:extLst>
      <p:ext uri="{BB962C8B-B14F-4D97-AF65-F5344CB8AC3E}">
        <p14:creationId xmlns:p14="http://schemas.microsoft.com/office/powerpoint/2010/main" val="3676288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Dini vecibelerini yerine getirebilme; </a:t>
            </a:r>
          </a:p>
          <a:p>
            <a:pPr lvl="1"/>
            <a:r>
              <a:rPr lang="tr-TR" dirty="0"/>
              <a:t>Hastanın kuruluşun imkânları ölçüsünde ve idarece alınan tedbirler çerçevesinde, dini vecibelerini yerine getirmeye hakları vardır. </a:t>
            </a:r>
          </a:p>
        </p:txBody>
      </p:sp>
    </p:spTree>
    <p:extLst>
      <p:ext uri="{BB962C8B-B14F-4D97-AF65-F5344CB8AC3E}">
        <p14:creationId xmlns:p14="http://schemas.microsoft.com/office/powerpoint/2010/main" val="2846189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b="1" i="1" dirty="0"/>
              <a:t>Güvenlik; </a:t>
            </a:r>
          </a:p>
          <a:p>
            <a:pPr lvl="1"/>
            <a:r>
              <a:rPr lang="tr-TR" dirty="0"/>
              <a:t>Hastaların sağlık hizmetini güvenli bir ortamda almaya hakları vardır.</a:t>
            </a:r>
          </a:p>
          <a:p>
            <a:r>
              <a:rPr lang="tr-TR" b="1" i="1" dirty="0"/>
              <a:t>Rahatlık; </a:t>
            </a:r>
          </a:p>
          <a:p>
            <a:pPr lvl="1"/>
            <a:r>
              <a:rPr lang="tr-TR" dirty="0"/>
              <a:t>Hastaların her türlü hijyenik şartlar sağlanmış, gürültü ve rahatsız edici bütün etkenler bertaraf edilmiş bir ortamda sağlık hizmeti almaya hakları vardır. </a:t>
            </a:r>
          </a:p>
        </p:txBody>
      </p:sp>
    </p:spTree>
    <p:extLst>
      <p:ext uri="{BB962C8B-B14F-4D97-AF65-F5344CB8AC3E}">
        <p14:creationId xmlns:p14="http://schemas.microsoft.com/office/powerpoint/2010/main" val="19287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t>Ziyaretçi hakkı; </a:t>
            </a:r>
          </a:p>
          <a:p>
            <a:pPr lvl="1"/>
            <a:r>
              <a:rPr lang="tr-TR" dirty="0"/>
              <a:t>Hastaların kurum ve kuruluşlarca belirlenen usul ve esaslara uygun olarak ziyaretçi kabul etmeye hakları vardır. </a:t>
            </a:r>
          </a:p>
          <a:p>
            <a:r>
              <a:rPr lang="tr-TR" b="1" i="1" dirty="0"/>
              <a:t>Refakatçi bulundurma; </a:t>
            </a:r>
          </a:p>
          <a:p>
            <a:pPr lvl="1"/>
            <a:r>
              <a:rPr lang="tr-TR" dirty="0"/>
              <a:t>Mevzuatın, sağlık kurum ve kuruluşlarının imkânları ölçüsünde ve tabibin uygun görmesi durumunda refakatçi bulundurmayı isteme hakları vardır. </a:t>
            </a:r>
          </a:p>
        </p:txBody>
      </p:sp>
    </p:spTree>
    <p:extLst>
      <p:ext uri="{BB962C8B-B14F-4D97-AF65-F5344CB8AC3E}">
        <p14:creationId xmlns:p14="http://schemas.microsoft.com/office/powerpoint/2010/main" val="1544656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Müracaat, şikâyet ve dava hakkı; </a:t>
            </a:r>
          </a:p>
          <a:p>
            <a:pPr lvl="1"/>
            <a:r>
              <a:rPr lang="tr-TR" dirty="0"/>
              <a:t>Haklarının ihlali hâlinde, mevzuat çerçevesinde her türlü müracaat, şikâyet ve dava hakkını kullanma imkanları vardır.  </a:t>
            </a:r>
          </a:p>
          <a:p>
            <a:r>
              <a:rPr lang="tr-TR" b="1" i="1" dirty="0"/>
              <a:t>Sürekli hizmet; </a:t>
            </a:r>
          </a:p>
          <a:p>
            <a:pPr lvl="1"/>
            <a:r>
              <a:rPr lang="tr-TR" dirty="0"/>
              <a:t>Gerektiği sürece, sağlık hizmetlerinden yararlanmaya hakları vardır.  </a:t>
            </a:r>
          </a:p>
          <a:p>
            <a:r>
              <a:rPr lang="tr-TR" b="1" i="1" dirty="0"/>
              <a:t>Düşünce belirtme hakkı; </a:t>
            </a:r>
          </a:p>
          <a:p>
            <a:pPr lvl="1"/>
            <a:r>
              <a:rPr lang="tr-TR" dirty="0"/>
              <a:t>Hastaların verilen hizmetler </a:t>
            </a:r>
            <a:r>
              <a:rPr lang="tr-TR"/>
              <a:t>konusunda düşüncelerini </a:t>
            </a:r>
            <a:r>
              <a:rPr lang="tr-TR" dirty="0"/>
              <a:t>ifade etme hakkı vardır. </a:t>
            </a:r>
          </a:p>
        </p:txBody>
      </p:sp>
    </p:spTree>
    <p:extLst>
      <p:ext uri="{BB962C8B-B14F-4D97-AF65-F5344CB8AC3E}">
        <p14:creationId xmlns:p14="http://schemas.microsoft.com/office/powerpoint/2010/main" val="1890785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Bu hakların uygulanmasında, hasta evrensel insan hakları belgeleri ve yasaların belirlediği hükümler altındadır. </a:t>
            </a:r>
          </a:p>
          <a:p>
            <a:r>
              <a:rPr lang="tr-TR" dirty="0"/>
              <a:t>Bu haklar, hasta tarafından kullanılamadığı durumlarda, belirleyeceği kişiler hasta adına sorumluluk alabilir. </a:t>
            </a:r>
          </a:p>
          <a:p>
            <a:r>
              <a:rPr lang="tr-TR" dirty="0"/>
              <a:t>Bu kişilerin olmadığı durumlarda kurum hastanın temsil edilmesi için gerekli önlemleri almalıdır. </a:t>
            </a:r>
          </a:p>
        </p:txBody>
      </p:sp>
    </p:spTree>
    <p:extLst>
      <p:ext uri="{BB962C8B-B14F-4D97-AF65-F5344CB8AC3E}">
        <p14:creationId xmlns:p14="http://schemas.microsoft.com/office/powerpoint/2010/main" val="2804193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Hasta, bu haklar ile ilgili bilgi ve belgelere ulaşabilmelidir. </a:t>
            </a:r>
          </a:p>
          <a:p>
            <a:r>
              <a:rPr lang="tr-TR" dirty="0"/>
              <a:t>Hasta haklarına saygı gösterilmediği düşünüldüğünde şikâyet için başvuru imkânına sahip olmalıdır. </a:t>
            </a:r>
          </a:p>
          <a:p>
            <a:r>
              <a:rPr lang="tr-TR" dirty="0"/>
              <a:t>Mahkemelere başvurunun yanı sıra bağımsız mekanizmalara başvurulabilir. </a:t>
            </a:r>
          </a:p>
          <a:p>
            <a:r>
              <a:rPr lang="tr-TR" dirty="0"/>
              <a:t>Hasta, şikâyetlerinin değerlendirilmesini, ilgilenilmesini ve sonuç alınmasını isteme hakkına sahiptir. </a:t>
            </a:r>
          </a:p>
        </p:txBody>
      </p:sp>
    </p:spTree>
    <p:extLst>
      <p:ext uri="{BB962C8B-B14F-4D97-AF65-F5344CB8AC3E}">
        <p14:creationId xmlns:p14="http://schemas.microsoft.com/office/powerpoint/2010/main" val="2238861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SON</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478697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Hasta hakkı; </a:t>
            </a:r>
          </a:p>
        </p:txBody>
      </p:sp>
      <p:sp>
        <p:nvSpPr>
          <p:cNvPr id="3" name="İçerik Yer Tutucusu 2"/>
          <p:cNvSpPr>
            <a:spLocks noGrp="1"/>
          </p:cNvSpPr>
          <p:nvPr>
            <p:ph idx="1"/>
          </p:nvPr>
        </p:nvSpPr>
        <p:spPr/>
        <p:txBody>
          <a:bodyPr anchor="ctr"/>
          <a:lstStyle/>
          <a:p>
            <a:r>
              <a:rPr lang="tr-TR" dirty="0"/>
              <a:t>devlet tarafından, kişinin sağlığının korunması, gerektiğinde tedavi edilmesi, iyileştirilmesi ve T.C. Anayasası, milletlerarası antlaşmalar, kanunlar ve diğer mevzuat ile teminat altına alınmış hakları ifade eder. </a:t>
            </a:r>
          </a:p>
        </p:txBody>
      </p:sp>
    </p:spTree>
    <p:extLst>
      <p:ext uri="{BB962C8B-B14F-4D97-AF65-F5344CB8AC3E}">
        <p14:creationId xmlns:p14="http://schemas.microsoft.com/office/powerpoint/2010/main" val="162416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r>
              <a:rPr lang="tr-TR" dirty="0"/>
              <a:t>Hasta hakları tıp etiğinin temel konularından biridir. </a:t>
            </a:r>
          </a:p>
          <a:p>
            <a:r>
              <a:rPr lang="tr-TR" dirty="0"/>
              <a:t>Hasta hakları, aynı zamanda insan haklarındandır. </a:t>
            </a:r>
          </a:p>
          <a:p>
            <a:r>
              <a:rPr lang="tr-TR" dirty="0"/>
              <a:t>Hasta, soyut bir kavram değil; toplumsal çevresi ile kaygıları, güçsüzlükleri, çaresizliği ve bağımlılığı olan kişidir. </a:t>
            </a:r>
          </a:p>
          <a:p>
            <a:r>
              <a:rPr lang="tr-TR" dirty="0"/>
              <a:t>Sağlıkta insan kavramı, konusu insan olan başka alanlardaki gibi iki boyutlu, sayısal bir değer değil tüm </a:t>
            </a:r>
            <a:r>
              <a:rPr lang="tr-TR" dirty="0" err="1"/>
              <a:t>psikososyal</a:t>
            </a:r>
            <a:r>
              <a:rPr lang="tr-TR" dirty="0"/>
              <a:t> yapısıyla ve bedeniyle insandır. </a:t>
            </a:r>
          </a:p>
        </p:txBody>
      </p:sp>
    </p:spTree>
    <p:extLst>
      <p:ext uri="{BB962C8B-B14F-4D97-AF65-F5344CB8AC3E}">
        <p14:creationId xmlns:p14="http://schemas.microsoft.com/office/powerpoint/2010/main" val="74498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r>
              <a:rPr lang="tr-TR" dirty="0"/>
              <a:t>Eski çağlarda doktorun dediklerine sorgusuz uyan bir hasta tipi vardı. </a:t>
            </a:r>
          </a:p>
          <a:p>
            <a:r>
              <a:rPr lang="tr-TR" dirty="0"/>
              <a:t>Günümüzde ise, hasta haklarında son yıllardaki gelişmelerle gerekli bilgileri alma hakkına sahip, aydınlatılmış onam verme hakkı, özerkliği olan hasta tipine doğru bir değişim söz konusudur. </a:t>
            </a:r>
          </a:p>
          <a:p>
            <a:pPr marL="0" indent="0">
              <a:buNone/>
            </a:pPr>
            <a:endParaRPr lang="tr-TR" dirty="0"/>
          </a:p>
          <a:p>
            <a:endParaRPr lang="tr-TR" dirty="0"/>
          </a:p>
        </p:txBody>
      </p:sp>
    </p:spTree>
    <p:extLst>
      <p:ext uri="{BB962C8B-B14F-4D97-AF65-F5344CB8AC3E}">
        <p14:creationId xmlns:p14="http://schemas.microsoft.com/office/powerpoint/2010/main" val="118813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Hasta ve sağlık personeli ilişkisi özerk olmayı gerektiren bir yapıdadır. </a:t>
            </a:r>
          </a:p>
          <a:p>
            <a:r>
              <a:rPr lang="tr-TR" dirty="0"/>
              <a:t>Sağlık personelinin hasta hakları konusunda bilinçlenmesi için birtakım deontolojik normlar ve tıbbi etik anlayışla organize olması gerekir. </a:t>
            </a:r>
          </a:p>
          <a:p>
            <a:endParaRPr lang="tr-TR" dirty="0"/>
          </a:p>
        </p:txBody>
      </p:sp>
    </p:spTree>
    <p:extLst>
      <p:ext uri="{BB962C8B-B14F-4D97-AF65-F5344CB8AC3E}">
        <p14:creationId xmlns:p14="http://schemas.microsoft.com/office/powerpoint/2010/main" val="208153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Sağlık çalışanları, özellikle doktorlar uzun yıllar hasta hakkında her türlü kararı veren kişilerdi. </a:t>
            </a:r>
          </a:p>
          <a:p>
            <a:r>
              <a:rPr lang="tr-TR" dirty="0"/>
              <a:t>Günümüzde hastalar kendi sağlık bakımlarını etkileyen konularda söz söylemeye hakları olduğu konusunda bilinçlenmişlerdir. </a:t>
            </a:r>
          </a:p>
        </p:txBody>
      </p:sp>
    </p:spTree>
    <p:extLst>
      <p:ext uri="{BB962C8B-B14F-4D97-AF65-F5344CB8AC3E}">
        <p14:creationId xmlns:p14="http://schemas.microsoft.com/office/powerpoint/2010/main" val="292370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lstStyle/>
          <a:p>
            <a:r>
              <a:rPr lang="tr-TR" dirty="0"/>
              <a:t>İlk kez 1972 yılında Amerikan Hastaneler Birliği tarafından </a:t>
            </a:r>
            <a:r>
              <a:rPr lang="tr-TR" b="1" i="1" dirty="0"/>
              <a:t>“Hasta Hakları Bildirgesi” </a:t>
            </a:r>
            <a:r>
              <a:rPr lang="tr-TR" dirty="0"/>
              <a:t> yayınlanmış ve 1992 ‘de yeni düzenlemeler  yapılmıştır. </a:t>
            </a:r>
          </a:p>
          <a:p>
            <a:r>
              <a:rPr lang="tr-TR" dirty="0"/>
              <a:t>Daha sonra, </a:t>
            </a:r>
            <a:r>
              <a:rPr lang="tr-TR" b="1" i="1" dirty="0"/>
              <a:t>Dünya Tabipler Birliği’nin 1981’de </a:t>
            </a:r>
            <a:r>
              <a:rPr lang="tr-TR" dirty="0"/>
              <a:t>hasta ve sağlık hakkı kavramları ile ilgili önemli bir metin olan </a:t>
            </a:r>
            <a:r>
              <a:rPr lang="tr-TR" b="1" i="1" dirty="0"/>
              <a:t>Lizbon Bildirgesi’ni </a:t>
            </a:r>
            <a:r>
              <a:rPr lang="tr-TR" dirty="0"/>
              <a:t>yayımlamıştır. </a:t>
            </a:r>
          </a:p>
        </p:txBody>
      </p:sp>
    </p:spTree>
    <p:extLst>
      <p:ext uri="{BB962C8B-B14F-4D97-AF65-F5344CB8AC3E}">
        <p14:creationId xmlns:p14="http://schemas.microsoft.com/office/powerpoint/2010/main" val="2918355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TotalTime>
  <Words>1632</Words>
  <Application>Microsoft Macintosh PowerPoint</Application>
  <PresentationFormat>Ekran Gösterisi (4:3)</PresentationFormat>
  <Paragraphs>147</Paragraphs>
  <Slides>39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39</vt:i4>
      </vt:variant>
    </vt:vector>
  </HeadingPairs>
  <TitlesOfParts>
    <vt:vector size="45" baseType="lpstr">
      <vt:lpstr>-apple-system</vt:lpstr>
      <vt:lpstr>Arial</vt:lpstr>
      <vt:lpstr>Calibri</vt:lpstr>
      <vt:lpstr>Constantia</vt:lpstr>
      <vt:lpstr>Wingdings 2</vt:lpstr>
      <vt:lpstr>Akış</vt:lpstr>
      <vt:lpstr>HASTA HAKLARI</vt:lpstr>
      <vt:lpstr>Hak; </vt:lpstr>
      <vt:lpstr>PowerPoint Sunusu</vt:lpstr>
      <vt:lpstr>Hasta hakkı; </vt:lpstr>
      <vt:lpstr>PowerPoint Sunusu</vt:lpstr>
      <vt:lpstr>PowerPoint Sunusu</vt:lpstr>
      <vt:lpstr>PowerPoint Sunusu</vt:lpstr>
      <vt:lpstr>PowerPoint Sunusu</vt:lpstr>
      <vt:lpstr>PowerPoint Sunusu</vt:lpstr>
      <vt:lpstr>Lizbon Bildirgesine göre;</vt:lpstr>
      <vt:lpstr>PowerPoint Sunusu</vt:lpstr>
      <vt:lpstr>Türkiye’de Hasta Hakları </vt:lpstr>
      <vt:lpstr>PowerPoint Sunusu</vt:lpstr>
      <vt:lpstr>PowerPoint Sunusu</vt:lpstr>
      <vt:lpstr>Hasta Hakları Yönetmeliği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 HAKLARI</dc:title>
  <dc:creator>Seda KARAMAN</dc:creator>
  <cp:lastModifiedBy>Seda KARAMAN</cp:lastModifiedBy>
  <cp:revision>34</cp:revision>
  <dcterms:created xsi:type="dcterms:W3CDTF">2019-11-16T08:04:20Z</dcterms:created>
  <dcterms:modified xsi:type="dcterms:W3CDTF">2022-12-29T18:31:38Z</dcterms:modified>
</cp:coreProperties>
</file>